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65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5B2D9C-834E-4AF3-8C24-09FA3C4C3985}" v="37" dt="2024-03-18T23:41:48.4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10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4406-9FC5-ACFE-893D-D4EADEB1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745440"/>
            <a:ext cx="8132227" cy="3559859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AF19C-C14B-F137-2DE9-19924590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08" y="4669316"/>
            <a:ext cx="8132227" cy="135048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6A999-B8D4-1774-9F1B-9F9FE1B3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1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5D5D-2AE2-6F91-D1EB-6DD8FC3C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029E4-3A4E-970A-17A8-1E17D37D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34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DEBC-9F49-FA9D-D13C-DB380A62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451"/>
            <a:ext cx="10875953" cy="121465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0CB13-23E6-D711-450C-A85A0CB99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5467" y="1972101"/>
            <a:ext cx="10848873" cy="40476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BB7B-5C14-76DB-FEA8-3DBC09A9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1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C13CC-29B3-9FDC-C746-D5D65CC2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2A12-895F-E9BE-5289-4E0411BD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9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17614-2270-537D-8B09-6CB65016A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9496" y="755981"/>
            <a:ext cx="2277552" cy="5338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98B5-885C-CBB1-A858-76F65F7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755981"/>
            <a:ext cx="8230086" cy="5338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DAFE-6A83-FB7D-72DF-232EFE20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1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41CCF-A3CD-506E-3AAE-CAEFA8C1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DD9D-25C2-0EDF-A6F4-71946D5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04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22A-1F6D-0DE5-E04A-DC466353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ADD6F-7C93-3CD3-AC8D-28A78787C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06E74-14FC-84D9-4B41-7D9FB0D5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A7DC-6292-6181-949E-F8BC3FA1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5C6-EADC-E072-B19B-49BB11DF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431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2054-1AE7-534F-0CFE-1F0628A0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8EC2A-45C7-131C-0F4A-56E62EB02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A323-2679-E978-8856-2FEBE8F5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1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1DC2-625E-0477-BF8C-F3CDDCE4B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1A644-D449-E464-C2DF-F045A518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60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2719-44A3-3EE8-D757-F0E0F963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0DC2-69F2-A056-508C-F5138E71F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2243E-0673-54F2-5B38-DF5D2C73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46B7D-7BAF-8DE9-FB5A-282908B0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1">
              <a:rPr lang="en-US" smtClean="0"/>
              <a:t>3/17/2024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99017-BDD7-56C7-43AE-4B86AC78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E7D63-14BF-E333-B350-75DA58E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072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7F72-3970-859F-C268-E9940EF2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37CC6-89B8-3CF3-6973-1B5B71782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961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0EB0-E35B-DA3D-B6A1-2422B01C6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15D0-F178-1506-0E61-C8FFDF9BD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8633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B421-A65A-A7DC-40A7-D8B76F9C3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8633" y="2678596"/>
            <a:ext cx="4571287" cy="35067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F5675-5329-D2DB-FAFF-700D076C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1">
              <a:rPr lang="en-US" smtClean="0"/>
              <a:t>3/17/2024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92A97-07D9-5E5C-2A31-3B7D764C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26143-8FEE-0ABD-25C7-C34AF656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715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6EFE-D86C-B076-D4D1-FAD1883E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766"/>
            <a:ext cx="7240293" cy="3547534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F3B23-C631-4B62-3211-30222ABE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1">
              <a:rPr lang="en-US" smtClean="0"/>
              <a:t>3/17/2024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A1FB-EA0D-F6A3-A4EB-001AA082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671B7-A902-587D-89D0-ECFB738F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160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A27D49-E5B4-0E67-FCFC-62A04E70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1">
              <a:rPr lang="en-US" smtClean="0"/>
              <a:t>3/17/2024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E4B02-DD32-C63F-6FEE-BC36E2EF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5FA8B-18F7-7DDC-74E0-B1C7139E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705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D42A-8FC3-F6BE-4CF7-1490DE4FD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95" y="766636"/>
            <a:ext cx="3951745" cy="151062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2BAA-1CCB-696D-D506-5E1747080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702452"/>
            <a:ext cx="6249988" cy="5317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3C3E7-B970-EF6C-A6D3-6CB81C948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32464-D130-7DA0-050D-B444566B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1">
              <a:rPr lang="en-US" smtClean="0"/>
              <a:t>3/17/2024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B3B4-209E-187A-6F86-2F2EAD9F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A2A86-6CB1-F027-66AC-8EBFA9D0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45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8F49-A418-C21F-25DC-E4C2E171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2" y="765850"/>
            <a:ext cx="3995693" cy="17747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8CDE2-0C1B-D3BE-F399-98D983EF45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05400" y="838200"/>
            <a:ext cx="624998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86322-CA2D-A634-C10E-4F22BCE48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552699"/>
            <a:ext cx="3736563" cy="3467099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0DD6-F55F-4437-DEC5-FA60285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/>
          <a:lstStyle/>
          <a:p>
            <a:fld id="{3220A08F-2B1D-4498-A043-7C299B1C2561}" type="datetime1">
              <a:rPr lang="en-US" smtClean="0"/>
              <a:t>3/17/2024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B46D7-EE7C-E399-6A6B-18237228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1B808-3207-D755-3B0B-E1D8814B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187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F45E2-9197-4E34-029A-725ADAC0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620202"/>
            <a:ext cx="9956747" cy="1438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CC19E-63FE-1D76-2550-01FD9A6D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467" y="2306781"/>
            <a:ext cx="9956747" cy="3870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FA067-55BA-33CD-E6F2-B24B2D5D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0137" y="63202"/>
            <a:ext cx="2743200" cy="318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67E9B64-DC09-41C8-9DE3-DA74AF8D2F97}" type="datetime1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5EAE2-7EF5-FFAA-CD74-AA63C671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44016" y="6424761"/>
            <a:ext cx="405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C1A-2539-3AE9-11EA-B87D22E62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395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6E91CC32-6A6B-4E2E-BBA1-6864F305DA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0190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F61B21B-C704-8330-6871-65617F45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DC577E-F20C-3585-CA9A-BF8840BE6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252" y="752136"/>
            <a:ext cx="4168308" cy="3638795"/>
          </a:xfrm>
        </p:spPr>
        <p:txBody>
          <a:bodyPr anchor="t">
            <a:normAutofit/>
          </a:bodyPr>
          <a:lstStyle/>
          <a:p>
            <a:r>
              <a:rPr lang="en-US" sz="4800" dirty="0"/>
              <a:t>Big Mountain Ski Resort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3412C6-DDCA-4C43-FEAC-7EDC3B8050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0862" y="3441571"/>
            <a:ext cx="4475746" cy="2216279"/>
          </a:xfrm>
        </p:spPr>
        <p:txBody>
          <a:bodyPr anchor="ctr">
            <a:normAutofit/>
          </a:bodyPr>
          <a:lstStyle/>
          <a:p>
            <a:r>
              <a:rPr lang="en-US" sz="2400" dirty="0"/>
              <a:t>A Ticket Pricing Strategy</a:t>
            </a:r>
          </a:p>
          <a:p>
            <a:r>
              <a:rPr lang="en-US" sz="2400" dirty="0"/>
              <a:t>Informed by Data-driven </a:t>
            </a:r>
          </a:p>
          <a:p>
            <a:r>
              <a:rPr lang="en-US" sz="2400" dirty="0"/>
              <a:t>Market Analysis</a:t>
            </a:r>
          </a:p>
        </p:txBody>
      </p:sp>
      <p:pic>
        <p:nvPicPr>
          <p:cNvPr id="4" name="Picture 3" descr="A person skiing down a snowy mountain&#10;&#10;Description automatically generated">
            <a:extLst>
              <a:ext uri="{FF2B5EF4-FFF2-40B4-BE49-F238E27FC236}">
                <a16:creationId xmlns:a16="http://schemas.microsoft.com/office/drawing/2014/main" id="{1B3F0D95-E7FB-8553-472A-8927420D4B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23" r="21572"/>
          <a:stretch/>
        </p:blipFill>
        <p:spPr>
          <a:xfrm>
            <a:off x="5096608" y="72874"/>
            <a:ext cx="7018782" cy="6711603"/>
          </a:xfrm>
          <a:custGeom>
            <a:avLst/>
            <a:gdLst/>
            <a:ahLst/>
            <a:cxnLst/>
            <a:rect l="l" t="t" r="r" b="b"/>
            <a:pathLst>
              <a:path w="7018782" h="6732093">
                <a:moveTo>
                  <a:pt x="697647" y="0"/>
                </a:moveTo>
                <a:lnTo>
                  <a:pt x="6321135" y="0"/>
                </a:lnTo>
                <a:cubicBezTo>
                  <a:pt x="6706435" y="0"/>
                  <a:pt x="7018782" y="312347"/>
                  <a:pt x="7018782" y="697647"/>
                </a:cubicBezTo>
                <a:lnTo>
                  <a:pt x="7018782" y="6034446"/>
                </a:lnTo>
                <a:cubicBezTo>
                  <a:pt x="7018782" y="6419746"/>
                  <a:pt x="6706435" y="6732093"/>
                  <a:pt x="6321135" y="6732093"/>
                </a:cubicBezTo>
                <a:lnTo>
                  <a:pt x="697647" y="6732093"/>
                </a:lnTo>
                <a:cubicBezTo>
                  <a:pt x="312347" y="6732093"/>
                  <a:pt x="0" y="6419746"/>
                  <a:pt x="0" y="6034446"/>
                </a:cubicBezTo>
                <a:lnTo>
                  <a:pt x="0" y="697647"/>
                </a:lnTo>
                <a:cubicBezTo>
                  <a:pt x="0" y="312347"/>
                  <a:pt x="312347" y="0"/>
                  <a:pt x="697647" y="0"/>
                </a:cubicBez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5D896B-33C0-D4E3-0927-5B24A4E54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7246" y="461692"/>
            <a:ext cx="1898603" cy="189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86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32F2A31-C129-2298-9973-26A0E0FAA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1238D-B1E9-FB5F-FE09-3B09BA7FD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137" y="1040130"/>
            <a:ext cx="6106383" cy="5173670"/>
          </a:xfrm>
        </p:spPr>
        <p:txBody>
          <a:bodyPr anchor="t">
            <a:normAutofit/>
          </a:bodyPr>
          <a:lstStyle/>
          <a:p>
            <a:pPr marL="0" marR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Big Mountain Resort, a Whitefish, Montana ski resort</a:t>
            </a:r>
            <a:r>
              <a:rPr lang="en-US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endParaRPr lang="en-US" sz="2400" kern="100" dirty="0">
              <a:latin typeface="Arial" panose="020B06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r>
              <a:rPr lang="en-US" sz="2400" kern="100" dirty="0"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</a:t>
            </a:r>
            <a:r>
              <a:rPr lang="en-US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ecently installed chair lift to increase distribution of visitors across the mountain </a:t>
            </a: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endParaRPr lang="en-US" sz="2400" kern="100" dirty="0">
              <a:effectLst/>
              <a:latin typeface="Arial" panose="020B06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r>
              <a:rPr lang="en-US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Investment increased operating costs by ~$1.5 million</a:t>
            </a: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endParaRPr lang="en-US" sz="2400" kern="100" dirty="0">
              <a:latin typeface="Arial" panose="020B06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r>
              <a:rPr lang="en-US" sz="2400" kern="100" dirty="0"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Current Ticket Pricing model is market-average based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kern="100" dirty="0">
              <a:latin typeface="Arial" panose="020B06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29A268-5E49-2420-297E-CF5ED3D621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486" r="16029" b="-1"/>
          <a:stretch/>
        </p:blipFill>
        <p:spPr>
          <a:xfrm>
            <a:off x="7156290" y="78539"/>
            <a:ext cx="4963886" cy="6700922"/>
          </a:xfrm>
          <a:custGeom>
            <a:avLst/>
            <a:gdLst/>
            <a:ahLst/>
            <a:cxnLst/>
            <a:rect l="l" t="t" r="r" b="b"/>
            <a:pathLst>
              <a:path w="4963886" h="6700922">
                <a:moveTo>
                  <a:pt x="678017" y="0"/>
                </a:moveTo>
                <a:lnTo>
                  <a:pt x="4285869" y="0"/>
                </a:lnTo>
                <a:cubicBezTo>
                  <a:pt x="4660327" y="0"/>
                  <a:pt x="4963886" y="303559"/>
                  <a:pt x="4963886" y="678017"/>
                </a:cubicBezTo>
                <a:lnTo>
                  <a:pt x="4963886" y="6022905"/>
                </a:lnTo>
                <a:cubicBezTo>
                  <a:pt x="4963886" y="6397363"/>
                  <a:pt x="4660327" y="6700922"/>
                  <a:pt x="4285869" y="6700922"/>
                </a:cubicBezTo>
                <a:lnTo>
                  <a:pt x="678017" y="6700922"/>
                </a:lnTo>
                <a:cubicBezTo>
                  <a:pt x="303559" y="6700922"/>
                  <a:pt x="0" y="6397363"/>
                  <a:pt x="0" y="6022905"/>
                </a:cubicBezTo>
                <a:lnTo>
                  <a:pt x="0" y="678017"/>
                </a:lnTo>
                <a:cubicBezTo>
                  <a:pt x="0" y="303559"/>
                  <a:pt x="303559" y="0"/>
                  <a:pt x="678017" y="0"/>
                </a:cubicBezTo>
                <a:close/>
              </a:path>
            </a:pathLst>
          </a:cu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B59D4-F9E0-8E81-9CD7-2C43D685C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2A33DB2-B92B-A6BA-670D-0D048AC6E3B7}"/>
              </a:ext>
            </a:extLst>
          </p:cNvPr>
          <p:cNvSpPr txBox="1">
            <a:spLocks/>
          </p:cNvSpPr>
          <p:nvPr/>
        </p:nvSpPr>
        <p:spPr>
          <a:xfrm>
            <a:off x="308387" y="25842"/>
            <a:ext cx="9956747" cy="8085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Problem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2082447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29A268-5E49-2420-297E-CF5ED3D621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486" r="16029" b="-1"/>
          <a:stretch/>
        </p:blipFill>
        <p:spPr>
          <a:xfrm>
            <a:off x="7156290" y="78539"/>
            <a:ext cx="4963886" cy="6700922"/>
          </a:xfrm>
          <a:custGeom>
            <a:avLst/>
            <a:gdLst/>
            <a:ahLst/>
            <a:cxnLst/>
            <a:rect l="l" t="t" r="r" b="b"/>
            <a:pathLst>
              <a:path w="4963886" h="6700922">
                <a:moveTo>
                  <a:pt x="678017" y="0"/>
                </a:moveTo>
                <a:lnTo>
                  <a:pt x="4285869" y="0"/>
                </a:lnTo>
                <a:cubicBezTo>
                  <a:pt x="4660327" y="0"/>
                  <a:pt x="4963886" y="303559"/>
                  <a:pt x="4963886" y="678017"/>
                </a:cubicBezTo>
                <a:lnTo>
                  <a:pt x="4963886" y="6022905"/>
                </a:lnTo>
                <a:cubicBezTo>
                  <a:pt x="4963886" y="6397363"/>
                  <a:pt x="4660327" y="6700922"/>
                  <a:pt x="4285869" y="6700922"/>
                </a:cubicBezTo>
                <a:lnTo>
                  <a:pt x="678017" y="6700922"/>
                </a:lnTo>
                <a:cubicBezTo>
                  <a:pt x="303559" y="6700922"/>
                  <a:pt x="0" y="6397363"/>
                  <a:pt x="0" y="6022905"/>
                </a:cubicBezTo>
                <a:lnTo>
                  <a:pt x="0" y="678017"/>
                </a:lnTo>
                <a:cubicBezTo>
                  <a:pt x="0" y="303559"/>
                  <a:pt x="303559" y="0"/>
                  <a:pt x="678017" y="0"/>
                </a:cubicBezTo>
                <a:close/>
              </a:path>
            </a:pathLst>
          </a:cu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B59D4-F9E0-8E81-9CD7-2C43D685C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2A33DB2-B92B-A6BA-670D-0D048AC6E3B7}"/>
              </a:ext>
            </a:extLst>
          </p:cNvPr>
          <p:cNvSpPr txBox="1">
            <a:spLocks/>
          </p:cNvSpPr>
          <p:nvPr/>
        </p:nvSpPr>
        <p:spPr>
          <a:xfrm>
            <a:off x="308387" y="25842"/>
            <a:ext cx="9956747" cy="8085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Problem Identification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7128A6D-994A-2CFF-C63F-E67160E00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137" y="1040130"/>
            <a:ext cx="6106383" cy="5173670"/>
          </a:xfrm>
        </p:spPr>
        <p:txBody>
          <a:bodyPr anchor="t">
            <a:noAutofit/>
          </a:bodyPr>
          <a:lstStyle/>
          <a:p>
            <a:pPr marL="0" marR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 kern="100" dirty="0"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Data-informed Pricing Model Goals:</a:t>
            </a:r>
            <a:r>
              <a:rPr lang="en-US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endParaRPr lang="en-US" sz="2400" kern="100" dirty="0">
              <a:effectLst/>
              <a:latin typeface="Arial" panose="020B06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r>
              <a:rPr lang="en-US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Pricing model recouping $1.54m in expansion-related operating costs this year  </a:t>
            </a:r>
            <a:endParaRPr lang="en-US" sz="2400" kern="100" dirty="0">
              <a:latin typeface="Arial" panose="020B06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endParaRPr lang="en-US" sz="2400" kern="100" dirty="0">
              <a:latin typeface="Arial" panose="020B06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r>
              <a:rPr lang="en-US" sz="2400" kern="100" dirty="0"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</a:t>
            </a:r>
            <a:r>
              <a:rPr lang="en-US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aintain current profit margins</a:t>
            </a: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endParaRPr lang="en-US" sz="2400" kern="100" dirty="0">
              <a:latin typeface="Arial" panose="020B06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r>
              <a:rPr lang="en-US" sz="2400" kern="100" dirty="0"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</a:t>
            </a:r>
            <a:r>
              <a:rPr lang="en-US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ighlight market facility/amenity advantages</a:t>
            </a: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endParaRPr lang="en-US" sz="2400" kern="100" dirty="0">
              <a:latin typeface="Arial" panose="020B06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2">
              <a:lnSpc>
                <a:spcPct val="110000"/>
              </a:lnSpc>
              <a:spcBef>
                <a:spcPts val="0"/>
              </a:spcBef>
            </a:pPr>
            <a:r>
              <a:rPr lang="en-US" sz="2400" kern="100" dirty="0"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</a:t>
            </a:r>
            <a:r>
              <a:rPr lang="en-US" sz="2400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orecast anticipated annual revenue impacts for future seasons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8978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46739B7-CDA7-1140-87BB-21243FC57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Calculator, pen, compass, money and a paper with graphs printed on it">
            <a:extLst>
              <a:ext uri="{FF2B5EF4-FFF2-40B4-BE49-F238E27FC236}">
                <a16:creationId xmlns:a16="http://schemas.microsoft.com/office/drawing/2014/main" id="{3EA8F2AB-910B-DDBF-5309-DC780C990A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415"/>
          <a:stretch/>
        </p:blipFill>
        <p:spPr>
          <a:xfrm>
            <a:off x="1" y="-8227"/>
            <a:ext cx="12191999" cy="6874452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F78D102-89E6-1D04-B77B-FB85BB44E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2811" y="-8227"/>
            <a:ext cx="4909189" cy="6874453"/>
          </a:xfrm>
          <a:custGeom>
            <a:avLst/>
            <a:gdLst>
              <a:gd name="connsiteX0" fmla="*/ 679539 w 4909189"/>
              <a:gd name="connsiteY0" fmla="*/ 0 h 6874453"/>
              <a:gd name="connsiteX1" fmla="*/ 4909189 w 4909189"/>
              <a:gd name="connsiteY1" fmla="*/ 0 h 6874453"/>
              <a:gd name="connsiteX2" fmla="*/ 4909189 w 4909189"/>
              <a:gd name="connsiteY2" fmla="*/ 6874453 h 6874453"/>
              <a:gd name="connsiteX3" fmla="*/ 679539 w 4909189"/>
              <a:gd name="connsiteY3" fmla="*/ 6874453 h 6874453"/>
              <a:gd name="connsiteX4" fmla="*/ 0 w 4909189"/>
              <a:gd name="connsiteY4" fmla="*/ 6194913 h 6874453"/>
              <a:gd name="connsiteX5" fmla="*/ 0 w 4909189"/>
              <a:gd name="connsiteY5" fmla="*/ 679540 h 6874453"/>
              <a:gd name="connsiteX6" fmla="*/ 679539 w 4909189"/>
              <a:gd name="connsiteY6" fmla="*/ 0 h 687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9189" h="6874453">
                <a:moveTo>
                  <a:pt x="679539" y="0"/>
                </a:moveTo>
                <a:lnTo>
                  <a:pt x="4909189" y="0"/>
                </a:lnTo>
                <a:lnTo>
                  <a:pt x="4909189" y="6874453"/>
                </a:lnTo>
                <a:lnTo>
                  <a:pt x="679539" y="6874453"/>
                </a:lnTo>
                <a:cubicBezTo>
                  <a:pt x="304240" y="6874453"/>
                  <a:pt x="0" y="6570213"/>
                  <a:pt x="0" y="6194913"/>
                </a:cubicBezTo>
                <a:lnTo>
                  <a:pt x="0" y="679540"/>
                </a:lnTo>
                <a:cubicBezTo>
                  <a:pt x="0" y="304240"/>
                  <a:pt x="304240" y="0"/>
                  <a:pt x="679539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D1FED6-1BE3-724C-1908-E665D04FBFCF}"/>
              </a:ext>
            </a:extLst>
          </p:cNvPr>
          <p:cNvSpPr txBox="1">
            <a:spLocks/>
          </p:cNvSpPr>
          <p:nvPr/>
        </p:nvSpPr>
        <p:spPr>
          <a:xfrm>
            <a:off x="7788215" y="583686"/>
            <a:ext cx="4115510" cy="18298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Recommendation &amp; Key Findings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DF14E6E-AEE2-80D8-BB1F-179F1B8DA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4016" y="2080865"/>
            <a:ext cx="4748924" cy="357225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400" b="1" u="sng" dirty="0">
                <a:effectLst/>
              </a:rPr>
              <a:t>Add an Additional </a:t>
            </a:r>
            <a:r>
              <a:rPr lang="en-US" sz="2400" b="1" u="sng" dirty="0"/>
              <a:t>Chairlift</a:t>
            </a:r>
            <a:endParaRPr lang="en-US" sz="2400" b="1" u="sng" dirty="0">
              <a:effectLst/>
            </a:endParaRPr>
          </a:p>
          <a:p>
            <a:pPr lvl="1"/>
            <a:r>
              <a:rPr lang="en-US" sz="2400" dirty="0">
                <a:effectLst/>
              </a:rPr>
              <a:t>Increases vertical drop</a:t>
            </a:r>
            <a:endParaRPr lang="en-US" sz="2400" dirty="0"/>
          </a:p>
          <a:p>
            <a:pPr lvl="1"/>
            <a:r>
              <a:rPr lang="en-US" sz="2400" dirty="0"/>
              <a:t>A</a:t>
            </a:r>
            <a:r>
              <a:rPr lang="en-US" sz="2400" dirty="0">
                <a:effectLst/>
              </a:rPr>
              <a:t>dds additional chairlift</a:t>
            </a:r>
          </a:p>
          <a:p>
            <a:pPr lvl="1"/>
            <a:r>
              <a:rPr lang="en-US" sz="2400" dirty="0">
                <a:effectLst/>
              </a:rPr>
              <a:t>Allows for an increased price by $1.99 dollars</a:t>
            </a:r>
          </a:p>
          <a:p>
            <a:pPr lvl="1"/>
            <a:r>
              <a:rPr lang="en-US" sz="2400" b="1" i="1" dirty="0">
                <a:effectLst/>
              </a:rPr>
              <a:t>Annual revenue </a:t>
            </a:r>
            <a:r>
              <a:rPr lang="en-US" sz="2400" b="1" i="1" dirty="0"/>
              <a:t>increase of</a:t>
            </a:r>
            <a:r>
              <a:rPr lang="en-US" sz="2400" b="1" i="1" dirty="0">
                <a:effectLst/>
              </a:rPr>
              <a:t> over $2.3 million (target $1.5m)</a:t>
            </a:r>
            <a:endParaRPr lang="en-US" sz="2400" b="1" i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0CB57-8BF9-0A15-8DDD-135E98019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kern="1200" cap="all" spc="0" baseline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6343A-9BFF-4083-D877-A4439C921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685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876D2B9-2E99-23C0-A25B-77784F231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692A139-3600-D8EB-1B9F-9631DA6D2B98}"/>
              </a:ext>
            </a:extLst>
          </p:cNvPr>
          <p:cNvSpPr txBox="1">
            <a:spLocks/>
          </p:cNvSpPr>
          <p:nvPr/>
        </p:nvSpPr>
        <p:spPr>
          <a:xfrm>
            <a:off x="308388" y="238684"/>
            <a:ext cx="4025406" cy="1799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Modeling Results &amp; Analysis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AACBD1F-14BC-67B5-0FA8-6EC71C7D237E}"/>
              </a:ext>
            </a:extLst>
          </p:cNvPr>
          <p:cNvSpPr txBox="1">
            <a:spLocks/>
          </p:cNvSpPr>
          <p:nvPr/>
        </p:nvSpPr>
        <p:spPr>
          <a:xfrm>
            <a:off x="91440" y="1405890"/>
            <a:ext cx="6100251" cy="51092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sz="2000" dirty="0"/>
              <a:t>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eatures of all U.S. based ski resorts examined:</a:t>
            </a:r>
          </a:p>
          <a:p>
            <a:pPr lvl="1">
              <a:lnSpc>
                <a:spcPct val="110000"/>
              </a:lnSpc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geographic location &amp; demographic data</a:t>
            </a:r>
          </a:p>
          <a:p>
            <a:pPr lvl="1">
              <a:lnSpc>
                <a:spcPct val="110000"/>
              </a:lnSpc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average ticket prices</a:t>
            </a:r>
          </a:p>
          <a:p>
            <a:pPr lvl="1">
              <a:lnSpc>
                <a:spcPct val="110000"/>
              </a:lnSpc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average annual snow fall (etc.)</a:t>
            </a:r>
          </a:p>
          <a:p>
            <a:pPr lvl="1">
              <a:lnSpc>
                <a:spcPct val="110000"/>
              </a:lnSpc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>
              <a:lnSpc>
                <a:spcPct val="110000"/>
              </a:lnSpc>
            </a:pPr>
            <a:r>
              <a:rPr lang="en-US" altLang="en-US" sz="2000" dirty="0"/>
              <a:t>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trong positive correlation between ticket price and the following features: </a:t>
            </a:r>
          </a:p>
          <a:p>
            <a:pPr lvl="1">
              <a:lnSpc>
                <a:spcPct val="110000"/>
              </a:lnSpc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vertical drop</a:t>
            </a:r>
          </a:p>
          <a:p>
            <a:pPr lvl="1">
              <a:lnSpc>
                <a:spcPct val="110000"/>
              </a:lnSpc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snow-making acreage</a:t>
            </a:r>
          </a:p>
          <a:p>
            <a:pPr lvl="1">
              <a:lnSpc>
                <a:spcPct val="110000"/>
              </a:lnSpc>
            </a:pPr>
            <a:r>
              <a:rPr lang="en-US" altLang="en-US" sz="2000" dirty="0"/>
              <a:t>##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 of chairs and ## of runs. </a:t>
            </a:r>
            <a:endParaRPr lang="en-US" altLang="en-US" sz="2000" dirty="0"/>
          </a:p>
          <a:p>
            <a:pPr marL="228600" lvl="1" indent="0">
              <a:lnSpc>
                <a:spcPct val="110000"/>
              </a:lnSpc>
              <a:buNone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>
              <a:lnSpc>
                <a:spcPct val="110000"/>
              </a:lnSpc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Negative correlations also observed: </a:t>
            </a:r>
          </a:p>
          <a:p>
            <a:pPr lvl="1">
              <a:lnSpc>
                <a:spcPct val="110000"/>
              </a:lnSpc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State population and density of resorts</a:t>
            </a:r>
          </a:p>
        </p:txBody>
      </p:sp>
      <p:pic>
        <p:nvPicPr>
          <p:cNvPr id="8" name="Picture 1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244A6B6-589B-89FD-630F-54E245EF6D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3" r="2" b="2"/>
          <a:stretch/>
        </p:blipFill>
        <p:spPr bwMode="auto">
          <a:xfrm>
            <a:off x="6096000" y="1"/>
            <a:ext cx="6100252" cy="6857999"/>
          </a:xfrm>
          <a:custGeom>
            <a:avLst/>
            <a:gdLst/>
            <a:ahLst/>
            <a:cxnLst/>
            <a:rect l="l" t="t" r="r" b="b"/>
            <a:pathLst>
              <a:path w="7090851" h="6874453">
                <a:moveTo>
                  <a:pt x="679539" y="0"/>
                </a:moveTo>
                <a:lnTo>
                  <a:pt x="7090851" y="0"/>
                </a:lnTo>
                <a:lnTo>
                  <a:pt x="7090851" y="6874453"/>
                </a:lnTo>
                <a:lnTo>
                  <a:pt x="679539" y="6874453"/>
                </a:lnTo>
                <a:cubicBezTo>
                  <a:pt x="304240" y="6874453"/>
                  <a:pt x="0" y="6570213"/>
                  <a:pt x="0" y="6194913"/>
                </a:cubicBezTo>
                <a:lnTo>
                  <a:pt x="0" y="679540"/>
                </a:lnTo>
                <a:cubicBezTo>
                  <a:pt x="0" y="304240"/>
                  <a:pt x="304240" y="0"/>
                  <a:pt x="67953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0B134-02A0-3FBF-7596-171CE4EB9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kern="1200" cap="all" spc="0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9679A-6502-07EF-C56B-7262F5A36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613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76D2B9-2E99-23C0-A25B-77784F231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67622E7-2D22-C260-1A59-B435930166BA}"/>
              </a:ext>
            </a:extLst>
          </p:cNvPr>
          <p:cNvSpPr txBox="1">
            <a:spLocks/>
          </p:cNvSpPr>
          <p:nvPr/>
        </p:nvSpPr>
        <p:spPr>
          <a:xfrm>
            <a:off x="342744" y="1524764"/>
            <a:ext cx="6156674" cy="355549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The analysis modeled the relationship between ticket price, and the following ratio-integrated variables: </a:t>
            </a:r>
          </a:p>
          <a:p>
            <a:pPr lvl="1">
              <a:lnSpc>
                <a:spcPct val="110000"/>
              </a:lnSpc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total number of chairs + </a:t>
            </a:r>
          </a:p>
          <a:p>
            <a:pPr marL="228600" lvl="1" indent="0">
              <a:lnSpc>
                <a:spcPct val="110000"/>
              </a:lnSpc>
              <a:buNone/>
            </a:pPr>
            <a:r>
              <a:rPr lang="en-US" altLang="en-US" sz="2200" dirty="0"/>
              <a:t>       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total number of runs</a:t>
            </a:r>
          </a:p>
          <a:p>
            <a:pPr lvl="1">
              <a:lnSpc>
                <a:spcPct val="110000"/>
              </a:lnSpc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total number of chairs + </a:t>
            </a:r>
          </a:p>
          <a:p>
            <a:pPr marL="228600" lvl="1" indent="0">
              <a:lnSpc>
                <a:spcPct val="110000"/>
              </a:lnSpc>
              <a:buNone/>
            </a:pPr>
            <a:r>
              <a:rPr lang="en-US" altLang="en-US" sz="2200" dirty="0"/>
              <a:t>       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skiable acreage</a:t>
            </a:r>
          </a:p>
          <a:p>
            <a:pPr lvl="1">
              <a:lnSpc>
                <a:spcPct val="110000"/>
              </a:lnSpc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total number of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effectLst/>
              </a:rPr>
              <a:t>fastQuad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 lifts +   </a:t>
            </a:r>
          </a:p>
          <a:p>
            <a:pPr marL="228600" lvl="1" indent="0">
              <a:lnSpc>
                <a:spcPct val="110000"/>
              </a:lnSpc>
              <a:buNone/>
            </a:pPr>
            <a:r>
              <a:rPr lang="en-US" altLang="en-US" sz="2200" dirty="0"/>
              <a:t>       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total number of runs</a:t>
            </a:r>
          </a:p>
          <a:p>
            <a:pPr lvl="1">
              <a:lnSpc>
                <a:spcPct val="110000"/>
              </a:lnSpc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total number of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effectLst/>
              </a:rPr>
              <a:t>fastQuad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 lifts + </a:t>
            </a:r>
          </a:p>
          <a:p>
            <a:pPr marL="228600" lvl="1" indent="0">
              <a:lnSpc>
                <a:spcPct val="110000"/>
              </a:lnSpc>
              <a:buNone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         skiable acreage</a:t>
            </a: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04F0A-71EE-C704-A3E4-FBFB631662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31" r="29365" b="-1"/>
          <a:stretch/>
        </p:blipFill>
        <p:spPr>
          <a:xfrm>
            <a:off x="6503670" y="1"/>
            <a:ext cx="5692582" cy="6857999"/>
          </a:xfrm>
          <a:custGeom>
            <a:avLst/>
            <a:gdLst/>
            <a:ahLst/>
            <a:cxnLst/>
            <a:rect l="l" t="t" r="r" b="b"/>
            <a:pathLst>
              <a:path w="7090851" h="6874453">
                <a:moveTo>
                  <a:pt x="679539" y="0"/>
                </a:moveTo>
                <a:lnTo>
                  <a:pt x="7090851" y="0"/>
                </a:lnTo>
                <a:lnTo>
                  <a:pt x="7090851" y="6874453"/>
                </a:lnTo>
                <a:lnTo>
                  <a:pt x="679539" y="6874453"/>
                </a:lnTo>
                <a:cubicBezTo>
                  <a:pt x="304240" y="6874453"/>
                  <a:pt x="0" y="6570213"/>
                  <a:pt x="0" y="6194913"/>
                </a:cubicBezTo>
                <a:lnTo>
                  <a:pt x="0" y="679540"/>
                </a:lnTo>
                <a:cubicBezTo>
                  <a:pt x="0" y="304240"/>
                  <a:pt x="304240" y="0"/>
                  <a:pt x="679539" y="0"/>
                </a:cubicBezTo>
                <a:close/>
              </a:path>
            </a:pathLst>
          </a:cu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0B134-02A0-3FBF-7596-171CE4EB9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kern="1200" cap="all" spc="0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9679A-6502-07EF-C56B-7262F5A36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AB7212B-C621-7B35-98B2-8516749C487A}"/>
              </a:ext>
            </a:extLst>
          </p:cNvPr>
          <p:cNvSpPr txBox="1">
            <a:spLocks/>
          </p:cNvSpPr>
          <p:nvPr/>
        </p:nvSpPr>
        <p:spPr>
          <a:xfrm>
            <a:off x="308388" y="238684"/>
            <a:ext cx="4025406" cy="1799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Modeling Results &amp; Analysis</a:t>
            </a:r>
          </a:p>
        </p:txBody>
      </p:sp>
    </p:spTree>
    <p:extLst>
      <p:ext uri="{BB962C8B-B14F-4D97-AF65-F5344CB8AC3E}">
        <p14:creationId xmlns:p14="http://schemas.microsoft.com/office/powerpoint/2010/main" val="670358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4B04182-BBFB-AB05-0885-6E210C002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211442-A1D6-64E8-493D-D1EAFC4737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963" b="1"/>
          <a:stretch/>
        </p:blipFill>
        <p:spPr>
          <a:xfrm>
            <a:off x="6488025" y="10"/>
            <a:ext cx="5703975" cy="6857990"/>
          </a:xfrm>
          <a:custGeom>
            <a:avLst/>
            <a:gdLst/>
            <a:ahLst/>
            <a:cxnLst/>
            <a:rect l="l" t="t" r="r" b="b"/>
            <a:pathLst>
              <a:path w="6090831" h="6858000">
                <a:moveTo>
                  <a:pt x="677913" y="0"/>
                </a:moveTo>
                <a:lnTo>
                  <a:pt x="6090831" y="0"/>
                </a:lnTo>
                <a:lnTo>
                  <a:pt x="6090831" y="6858000"/>
                </a:lnTo>
                <a:lnTo>
                  <a:pt x="677913" y="6858000"/>
                </a:lnTo>
                <a:cubicBezTo>
                  <a:pt x="303512" y="6858000"/>
                  <a:pt x="0" y="6554488"/>
                  <a:pt x="0" y="6180087"/>
                </a:cubicBez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close/>
              </a:path>
            </a:pathLst>
          </a:cu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0B134-02A0-3FBF-7596-171CE4EB9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kern="1200" cap="all" spc="0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9679A-6502-07EF-C56B-7262F5A36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4F3DAD8-8B84-3C12-82A5-198494ACF119}"/>
              </a:ext>
            </a:extLst>
          </p:cNvPr>
          <p:cNvSpPr txBox="1">
            <a:spLocks/>
          </p:cNvSpPr>
          <p:nvPr/>
        </p:nvSpPr>
        <p:spPr>
          <a:xfrm>
            <a:off x="308388" y="238684"/>
            <a:ext cx="4025406" cy="1799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Modeling Results &amp;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86FFA9-F5D3-AA7E-0A59-7BAD0A2B7B97}"/>
              </a:ext>
            </a:extLst>
          </p:cNvPr>
          <p:cNvSpPr txBox="1"/>
          <p:nvPr/>
        </p:nvSpPr>
        <p:spPr>
          <a:xfrm>
            <a:off x="397193" y="1831494"/>
            <a:ext cx="5693639" cy="49083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Multiple data models tested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Current model chosen for precision and accuracy </a:t>
            </a:r>
          </a:p>
          <a:p>
            <a:pPr>
              <a:lnSpc>
                <a:spcPct val="110000"/>
              </a:lnSpc>
            </a:pPr>
            <a:endParaRPr lang="en-US" sz="2200" dirty="0"/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Big Mountain Resort Advantages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b="1" u="sng" dirty="0"/>
              <a:t>Number of ski runs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b="1" u="sng" dirty="0"/>
              <a:t>Number of chairlifts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200" b="1" u="sng" dirty="0"/>
              <a:t>Vertical drop total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500462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F61B21B-C704-8330-6871-65617F45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30DA1E2-5E6E-CE76-A451-E40CFA5E0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09274" y="838201"/>
            <a:ext cx="5244527" cy="5181600"/>
          </a:xfrm>
          <a:custGeom>
            <a:avLst/>
            <a:gdLst>
              <a:gd name="connsiteX0" fmla="*/ 525103 w 5244527"/>
              <a:gd name="connsiteY0" fmla="*/ 0 h 5181600"/>
              <a:gd name="connsiteX1" fmla="*/ 4719424 w 5244527"/>
              <a:gd name="connsiteY1" fmla="*/ 0 h 5181600"/>
              <a:gd name="connsiteX2" fmla="*/ 5244527 w 5244527"/>
              <a:gd name="connsiteY2" fmla="*/ 525103 h 5181600"/>
              <a:gd name="connsiteX3" fmla="*/ 5244527 w 5244527"/>
              <a:gd name="connsiteY3" fmla="*/ 4656497 h 5181600"/>
              <a:gd name="connsiteX4" fmla="*/ 4719424 w 5244527"/>
              <a:gd name="connsiteY4" fmla="*/ 5181600 h 5181600"/>
              <a:gd name="connsiteX5" fmla="*/ 525103 w 5244527"/>
              <a:gd name="connsiteY5" fmla="*/ 5181600 h 5181600"/>
              <a:gd name="connsiteX6" fmla="*/ 0 w 5244527"/>
              <a:gd name="connsiteY6" fmla="*/ 4656497 h 5181600"/>
              <a:gd name="connsiteX7" fmla="*/ 0 w 5244527"/>
              <a:gd name="connsiteY7" fmla="*/ 525103 h 5181600"/>
              <a:gd name="connsiteX8" fmla="*/ 525103 w 5244527"/>
              <a:gd name="connsiteY8" fmla="*/ 0 h 518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44527" h="5181600">
                <a:moveTo>
                  <a:pt x="525103" y="0"/>
                </a:moveTo>
                <a:lnTo>
                  <a:pt x="4719424" y="0"/>
                </a:lnTo>
                <a:cubicBezTo>
                  <a:pt x="5009430" y="0"/>
                  <a:pt x="5244527" y="235097"/>
                  <a:pt x="5244527" y="525103"/>
                </a:cubicBezTo>
                <a:lnTo>
                  <a:pt x="5244527" y="4656497"/>
                </a:lnTo>
                <a:cubicBezTo>
                  <a:pt x="5244527" y="4946503"/>
                  <a:pt x="5009430" y="5181600"/>
                  <a:pt x="4719424" y="5181600"/>
                </a:cubicBezTo>
                <a:lnTo>
                  <a:pt x="525103" y="5181600"/>
                </a:lnTo>
                <a:cubicBezTo>
                  <a:pt x="235097" y="5181600"/>
                  <a:pt x="0" y="4946503"/>
                  <a:pt x="0" y="4656497"/>
                </a:cubicBezTo>
                <a:lnTo>
                  <a:pt x="0" y="525103"/>
                </a:lnTo>
                <a:cubicBezTo>
                  <a:pt x="0" y="235097"/>
                  <a:pt x="235097" y="0"/>
                  <a:pt x="52510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3F51AA-4999-0F3F-0ABE-35D9F64D4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3293" y="2372586"/>
            <a:ext cx="3890928" cy="2120555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9679A-6502-07EF-C56B-7262F5A36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0F1AC6E-DD54-5224-00BA-724D788DD59F}"/>
              </a:ext>
            </a:extLst>
          </p:cNvPr>
          <p:cNvSpPr txBox="1">
            <a:spLocks/>
          </p:cNvSpPr>
          <p:nvPr/>
        </p:nvSpPr>
        <p:spPr>
          <a:xfrm>
            <a:off x="308388" y="238684"/>
            <a:ext cx="4025406" cy="17996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Modeling Results &amp;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31B316-3C65-2A74-268C-98B9FD22B22D}"/>
              </a:ext>
            </a:extLst>
          </p:cNvPr>
          <p:cNvSpPr txBox="1"/>
          <p:nvPr/>
        </p:nvSpPr>
        <p:spPr>
          <a:xfrm>
            <a:off x="214313" y="1614324"/>
            <a:ext cx="5693639" cy="48091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000" b="1" u="sng" dirty="0"/>
              <a:t>No pricing advantages gained with: 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000" b="1" u="sng" dirty="0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Increased length of longest run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Increased snow coverage area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000" b="1" u="sng" dirty="0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Run Closures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000" u="sng" dirty="0"/>
          </a:p>
          <a:p>
            <a:pPr marL="1200150" lvl="2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Closing one run may yield modest ticket price increase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200150" lvl="2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Ticket price experiences significant drop-off with every run closure thereafter</a:t>
            </a:r>
          </a:p>
        </p:txBody>
      </p:sp>
    </p:spTree>
    <p:extLst>
      <p:ext uri="{BB962C8B-B14F-4D97-AF65-F5344CB8AC3E}">
        <p14:creationId xmlns:p14="http://schemas.microsoft.com/office/powerpoint/2010/main" val="707151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A7FC23-8B51-612D-0894-2FD76DC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836379-7DA7-9A40-4E73-38B5626146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37" b="4993"/>
          <a:stretch/>
        </p:blipFill>
        <p:spPr>
          <a:xfrm>
            <a:off x="1" y="34300"/>
            <a:ext cx="12192000" cy="6857989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9ABAEB7-6DB0-5001-2844-0AB248917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708912"/>
            <a:ext cx="12191999" cy="3149088"/>
          </a:xfrm>
          <a:custGeom>
            <a:avLst/>
            <a:gdLst>
              <a:gd name="connsiteX0" fmla="*/ 677913 w 12191999"/>
              <a:gd name="connsiteY0" fmla="*/ 0 h 3149088"/>
              <a:gd name="connsiteX1" fmla="*/ 11514086 w 12191999"/>
              <a:gd name="connsiteY1" fmla="*/ 0 h 3149088"/>
              <a:gd name="connsiteX2" fmla="*/ 12191999 w 12191999"/>
              <a:gd name="connsiteY2" fmla="*/ 677913 h 3149088"/>
              <a:gd name="connsiteX3" fmla="*/ 12191999 w 12191999"/>
              <a:gd name="connsiteY3" fmla="*/ 3149088 h 3149088"/>
              <a:gd name="connsiteX4" fmla="*/ 0 w 12191999"/>
              <a:gd name="connsiteY4" fmla="*/ 3149088 h 3149088"/>
              <a:gd name="connsiteX5" fmla="*/ 0 w 12191999"/>
              <a:gd name="connsiteY5" fmla="*/ 677913 h 3149088"/>
              <a:gd name="connsiteX6" fmla="*/ 677913 w 12191999"/>
              <a:gd name="connsiteY6" fmla="*/ 0 h 3149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1999" h="3149088">
                <a:moveTo>
                  <a:pt x="677913" y="0"/>
                </a:moveTo>
                <a:lnTo>
                  <a:pt x="11514086" y="0"/>
                </a:lnTo>
                <a:cubicBezTo>
                  <a:pt x="11888487" y="0"/>
                  <a:pt x="12191999" y="303512"/>
                  <a:pt x="12191999" y="677913"/>
                </a:cubicBezTo>
                <a:lnTo>
                  <a:pt x="12191999" y="3149088"/>
                </a:lnTo>
                <a:lnTo>
                  <a:pt x="0" y="3149088"/>
                </a:ln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7A5383F-6859-F3ED-0886-7E69F76B6C0F}"/>
              </a:ext>
            </a:extLst>
          </p:cNvPr>
          <p:cNvSpPr txBox="1">
            <a:spLocks/>
          </p:cNvSpPr>
          <p:nvPr/>
        </p:nvSpPr>
        <p:spPr>
          <a:xfrm>
            <a:off x="308389" y="4108600"/>
            <a:ext cx="4797012" cy="22486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Summary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02CA3-8947-A3E2-08F7-657023931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540" y="3777492"/>
            <a:ext cx="7563071" cy="284831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2400" b="1" u="sng" dirty="0">
                <a:effectLst/>
              </a:rPr>
              <a:t>Adding an Additional Run</a:t>
            </a:r>
          </a:p>
          <a:p>
            <a:pPr lvl="1"/>
            <a:r>
              <a:rPr lang="en-US" sz="2400" dirty="0">
                <a:effectLst/>
              </a:rPr>
              <a:t>Increases vertical drop, adds additional chairlift</a:t>
            </a:r>
          </a:p>
          <a:p>
            <a:pPr lvl="1"/>
            <a:r>
              <a:rPr lang="en-US" sz="2400" dirty="0">
                <a:effectLst/>
              </a:rPr>
              <a:t>Lif</a:t>
            </a:r>
            <a:r>
              <a:rPr lang="en-US" sz="2400" dirty="0"/>
              <a:t>t ticket i</a:t>
            </a:r>
            <a:r>
              <a:rPr lang="en-US" sz="2400" dirty="0">
                <a:effectLst/>
              </a:rPr>
              <a:t>ncrease of $1.33 dollars</a:t>
            </a:r>
          </a:p>
          <a:p>
            <a:pPr lvl="1"/>
            <a:r>
              <a:rPr lang="en-US" sz="2400" dirty="0"/>
              <a:t>Annual revenue increase of </a:t>
            </a:r>
            <a:r>
              <a:rPr lang="en-US" sz="2400" dirty="0">
                <a:effectLst/>
              </a:rPr>
              <a:t>over $2.3 million (target $1.54m)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95957587"/>
      </p:ext>
    </p:extLst>
  </p:cSld>
  <p:clrMapOvr>
    <a:masterClrMapping/>
  </p:clrMapOvr>
</p:sld>
</file>

<file path=ppt/theme/theme1.xml><?xml version="1.0" encoding="utf-8"?>
<a:theme xmlns:a="http://schemas.openxmlformats.org/drawingml/2006/main" name="DylanVTI">
  <a:themeElements>
    <a:clrScheme name="Custom 8">
      <a:dk1>
        <a:sysClr val="windowText" lastClr="000000"/>
      </a:dk1>
      <a:lt1>
        <a:sysClr val="window" lastClr="FFFFFF"/>
      </a:lt1>
      <a:dk2>
        <a:srgbClr val="1A1A33"/>
      </a:dk2>
      <a:lt2>
        <a:srgbClr val="EEFFE3"/>
      </a:lt2>
      <a:accent1>
        <a:srgbClr val="5C40EF"/>
      </a:accent1>
      <a:accent2>
        <a:srgbClr val="B8A0F8"/>
      </a:accent2>
      <a:accent3>
        <a:srgbClr val="00C777"/>
      </a:accent3>
      <a:accent4>
        <a:srgbClr val="005A66"/>
      </a:accent4>
      <a:accent5>
        <a:srgbClr val="9956EA"/>
      </a:accent5>
      <a:accent6>
        <a:srgbClr val="9BBB25"/>
      </a:accent6>
      <a:hlink>
        <a:srgbClr val="674CF0"/>
      </a:hlink>
      <a:folHlink>
        <a:srgbClr val="B53699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lanVTI" id="{602636BD-A055-489B-83EC-AD971B7E5F9C}" vid="{CD33A9BC-C4B5-4F36-8A14-490DC4E38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1745</TotalTime>
  <Words>368</Words>
  <Application>Microsoft Office PowerPoint</Application>
  <PresentationFormat>Widescreen</PresentationFormat>
  <Paragraphs>91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Arial</vt:lpstr>
      <vt:lpstr>Neue Haas Grotesk Text Pro</vt:lpstr>
      <vt:lpstr>DylanVTI</vt:lpstr>
      <vt:lpstr>Big Mountain Ski Resort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Mountain Ski Resort</dc:title>
  <dc:creator>Mark Kincaid</dc:creator>
  <cp:lastModifiedBy>Mark Kincaid</cp:lastModifiedBy>
  <cp:revision>2</cp:revision>
  <dcterms:created xsi:type="dcterms:W3CDTF">2024-03-17T09:09:22Z</dcterms:created>
  <dcterms:modified xsi:type="dcterms:W3CDTF">2024-03-18T23:47:53Z</dcterms:modified>
</cp:coreProperties>
</file>

<file path=docProps/thumbnail.jpeg>
</file>